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70" r:id="rId13"/>
    <p:sldId id="271" r:id="rId14"/>
    <p:sldId id="272" r:id="rId15"/>
    <p:sldId id="273" r:id="rId16"/>
    <p:sldId id="274" r:id="rId17"/>
    <p:sldId id="277" r:id="rId18"/>
    <p:sldId id="278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DDE66-6715-419E-8F15-5F69CFEB5546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F8812-945C-4813-A6E7-09F06C7E5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489F4-0798-4DED-B17E-C840EDCB6D13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D4B4-E7F1-46E3-9FDE-F2A58282289B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A7CA-553D-4BC6-B153-91BE5EFD9BEA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1549-00BC-46F1-86B5-D7E7E0B10513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3F4FD-C340-4017-BC5F-B2BB710ACF68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8EC1D-6BBF-4261-9604-852AC6B01039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7BC3-0C5D-447A-9DC6-0EFB6CC33A20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2B7C-1431-494F-8EC2-6E6EF01E9B2E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D837-87C3-4E8C-99A9-A072B09CDDCA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0FA-8ACD-4A24-A990-B8FC742EC27C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CE07-40D0-4EDC-9310-CBECFF82E0D7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BDC1D-D2A0-4561-B98E-F4A446CFD699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25329-766C-4005-B024-537A32729CD6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3E1-A8E7-40BB-8DE0-14760C6E9AD9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25F7-8D3F-4F3B-9AB0-C9A20B456969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8219-97A8-4583-84B3-6E1B43AFC6A6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6F29B55E-AA58-4E17-873B-D74B18E3789B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5EF9C7E2-DC08-4769-A8A9-F8810069D6E0}" type="datetime1">
              <a:rPr lang="en-US" smtClean="0"/>
              <a:pPr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912" y="1797336"/>
            <a:ext cx="10401525" cy="4330029"/>
          </a:xfrm>
        </p:spPr>
        <p:txBody>
          <a:bodyPr anchor="b">
            <a:normAutofit/>
          </a:bodyPr>
          <a:lstStyle/>
          <a:p>
            <a:pPr algn="ctr"/>
            <a:r>
              <a:rPr lang="en-US" sz="4800" b="1" dirty="0">
                <a:effectLst/>
              </a:rPr>
              <a:t>Python</a:t>
            </a:r>
            <a:r>
              <a:rPr lang="en-US" sz="3600" dirty="0">
                <a:effectLst/>
              </a:rPr>
              <a:t> </a:t>
            </a:r>
            <a:endParaRPr lang="en-US" sz="3600" dirty="0" smtClean="0">
              <a:effectLst/>
            </a:endParaRPr>
          </a:p>
          <a:p>
            <a:pPr algn="ctr"/>
            <a:endParaRPr lang="en-US" sz="3600" dirty="0">
              <a:effectLst/>
            </a:endParaRPr>
          </a:p>
          <a:p>
            <a:pPr algn="ctr"/>
            <a:endParaRPr lang="en-US" sz="2200" dirty="0" smtClean="0">
              <a:effectLst/>
            </a:endParaRPr>
          </a:p>
          <a:p>
            <a:endParaRPr lang="en-US" sz="2000" dirty="0" smtClean="0">
              <a:effectLst/>
            </a:endParaRPr>
          </a:p>
          <a:p>
            <a:endParaRPr lang="en-US" sz="2000" dirty="0">
              <a:effectLst/>
            </a:endParaRPr>
          </a:p>
          <a:p>
            <a:endParaRPr lang="en-US" sz="2000" dirty="0" smtClean="0">
              <a:effectLst/>
            </a:endParaRPr>
          </a:p>
          <a:p>
            <a:endParaRPr lang="en-US" sz="2000" dirty="0">
              <a:effectLst/>
            </a:endParaRPr>
          </a:p>
          <a:p>
            <a:r>
              <a:rPr lang="en-US" sz="2000" dirty="0" smtClean="0">
                <a:effectLst/>
              </a:rPr>
              <a:t>Ahmad </a:t>
            </a:r>
            <a:r>
              <a:rPr lang="en-US" sz="2000" dirty="0" err="1" smtClean="0">
                <a:effectLst/>
              </a:rPr>
              <a:t>akhavan</a:t>
            </a:r>
            <a:endParaRPr lang="en-US" sz="2000" dirty="0" smtClean="0"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6528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5761596"/>
          </a:xfrm>
        </p:spPr>
        <p:txBody>
          <a:bodyPr anchor="t"/>
          <a:lstStyle/>
          <a:p>
            <a:r>
              <a:rPr lang="en-US" sz="2000" dirty="0" smtClean="0"/>
              <a:t>Script mode:</a:t>
            </a:r>
          </a:p>
          <a:p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8528" y="1677500"/>
            <a:ext cx="7305193" cy="387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520274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Python Identifiers: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An identifier starts with a letter A to Z or a to z or an underscore (_) followed by zero or more letters, underscores, and digits (0 to 9).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Python does not allow punctuation characters such as @, $, and % within identifiers.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3092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Reserved Words: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814" y="1951388"/>
            <a:ext cx="7405263" cy="418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5889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Lines and Indentation: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effectLst/>
              </a:rPr>
              <a:t>The number of spaces in the indentation is variable, but all statements within the block must be indented the same amount. Both blocks in this example are fine</a:t>
            </a:r>
            <a:r>
              <a:rPr lang="en-US" dirty="0" smtClean="0">
                <a:effectLst/>
              </a:rPr>
              <a:t>:</a:t>
            </a:r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5920" y="4447569"/>
            <a:ext cx="5503912" cy="149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39617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Quotation in Python: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en-US" dirty="0">
                <a:effectLst/>
              </a:rPr>
              <a:t>Python accepts single ('), double (") and triple (''' or """) quotes to denote string literals, as long as the same type of quote starts and ends the string.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For example, all the following are legal: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2454" y="4229097"/>
            <a:ext cx="5620662" cy="171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004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Comments in Python</a:t>
            </a:r>
            <a:r>
              <a:rPr lang="en-US" dirty="0" smtClean="0">
                <a:effectLst/>
              </a:rPr>
              <a:t>:</a:t>
            </a:r>
            <a:endParaRPr lang="en-US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en-US" dirty="0">
                <a:effectLst/>
              </a:rPr>
              <a:t>A hash sign (#) that is not inside a string literal begins a comment. All characters after the # and up to the physical line end are part of the comment, and the Python interpreter ignores them.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026" y="3971782"/>
            <a:ext cx="6086072" cy="1971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55424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Standard Data Types: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effectLst/>
              </a:rPr>
              <a:t>Python has five standard data types:</a:t>
            </a:r>
          </a:p>
          <a:p>
            <a:pPr lvl="0">
              <a:buFont typeface="Courier New" charset="0"/>
              <a:buChar char="o"/>
            </a:pPr>
            <a:r>
              <a:rPr lang="en-US" dirty="0">
                <a:effectLst/>
              </a:rPr>
              <a:t>Numbers</a:t>
            </a:r>
          </a:p>
          <a:p>
            <a:pPr lvl="0">
              <a:buFont typeface="Courier New" charset="0"/>
              <a:buChar char="o"/>
            </a:pPr>
            <a:r>
              <a:rPr lang="en-US" dirty="0">
                <a:effectLst/>
              </a:rPr>
              <a:t>String</a:t>
            </a:r>
          </a:p>
          <a:p>
            <a:pPr lvl="0">
              <a:buFont typeface="Courier New" charset="0"/>
              <a:buChar char="o"/>
            </a:pPr>
            <a:r>
              <a:rPr lang="en-US" dirty="0">
                <a:effectLst/>
              </a:rPr>
              <a:t>List</a:t>
            </a:r>
          </a:p>
          <a:p>
            <a:pPr lvl="0">
              <a:buFont typeface="Courier New" charset="0"/>
              <a:buChar char="o"/>
            </a:pPr>
            <a:r>
              <a:rPr lang="en-US" dirty="0">
                <a:effectLst/>
              </a:rPr>
              <a:t>Tuple</a:t>
            </a: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Dictionary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8718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errors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051459"/>
            <a:ext cx="9905998" cy="3739742"/>
          </a:xfrm>
        </p:spPr>
        <p:txBody>
          <a:bodyPr anchor="t"/>
          <a:lstStyle/>
          <a:p>
            <a: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Courier New" charset="0"/>
              <a:buChar char="o"/>
            </a:pPr>
            <a:r>
              <a:rPr lang="en-US" dirty="0" smtClean="0"/>
              <a:t>Syntax of error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In this example, we try to assign to the variable x based on the variable y, but the variable y has not yet been given a value.</a:t>
            </a:r>
          </a:p>
          <a:p>
            <a: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None/>
            </a:pPr>
            <a:endParaRPr lang="en-US" dirty="0" smtClean="0"/>
          </a:p>
          <a:p>
            <a: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effectLst/>
              </a:rPr>
              <a:t>This </a:t>
            </a:r>
            <a:r>
              <a:rPr lang="en-US" dirty="0">
                <a:effectLst/>
              </a:rPr>
              <a:t>kind of error can also occur when you try to use a variable where you mean to use a literal for example</a:t>
            </a:r>
            <a:r>
              <a:rPr lang="en-US" dirty="0" smtClean="0">
                <a:effectLst/>
              </a:rPr>
              <a:t>:</a:t>
            </a:r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3919" y="3239282"/>
            <a:ext cx="5340985" cy="106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919" y="5302173"/>
            <a:ext cx="5340985" cy="121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07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errors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335" y="2562877"/>
            <a:ext cx="9905998" cy="3124201"/>
          </a:xfrm>
        </p:spPr>
        <p:txBody>
          <a:bodyPr anchor="t"/>
          <a:lstStyle/>
          <a:p>
            <a:pPr>
              <a:buFont typeface="Courier New" charset="0"/>
              <a:buChar char="o"/>
            </a:pPr>
            <a:r>
              <a:rPr lang="en-US" dirty="0" smtClean="0">
                <a:effectLst/>
              </a:rPr>
              <a:t>Runtime</a:t>
            </a:r>
          </a:p>
          <a:p>
            <a:pPr>
              <a:buFont typeface="Courier New" charset="0"/>
              <a:buChar char="o"/>
            </a:pPr>
            <a:endParaRPr lang="en-US" dirty="0">
              <a:effectLst/>
            </a:endParaRPr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 smtClean="0">
                <a:effectLst/>
              </a:rPr>
              <a:t> </a:t>
            </a:r>
          </a:p>
          <a:p>
            <a:pPr marL="0" indent="0">
              <a:buNone/>
            </a:pP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semantic </a:t>
            </a:r>
            <a:r>
              <a:rPr lang="en-US" dirty="0" smtClean="0">
                <a:effectLst/>
              </a:rPr>
              <a:t>error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6648" y="3060698"/>
            <a:ext cx="5978572" cy="14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76052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learning: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Python Tutorial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Python for Programmers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Python Language Reference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415869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9477" y="4391299"/>
            <a:ext cx="8676222" cy="1905000"/>
          </a:xfrm>
        </p:spPr>
        <p:txBody>
          <a:bodyPr/>
          <a:lstStyle/>
          <a:p>
            <a:endParaRPr lang="en-US" dirty="0" smtClean="0">
              <a:solidFill>
                <a:schemeClr val="tx1"/>
              </a:solidFill>
              <a:effectLst/>
            </a:endParaRPr>
          </a:p>
          <a:p>
            <a:endParaRPr lang="en-US" dirty="0" smtClean="0">
              <a:solidFill>
                <a:schemeClr val="tx1"/>
              </a:solidFill>
              <a:effectLst/>
            </a:endParaRPr>
          </a:p>
          <a:p>
            <a:r>
              <a:rPr lang="en-US" dirty="0" smtClean="0">
                <a:solidFill>
                  <a:schemeClr val="tx1"/>
                </a:solidFill>
                <a:effectLst/>
              </a:rPr>
              <a:t> Guido van 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Rossum</a:t>
            </a:r>
            <a:r>
              <a:rPr lang="en-US" dirty="0" smtClean="0">
                <a:solidFill>
                  <a:schemeClr val="tx1"/>
                </a:solidFill>
                <a:effectLst/>
              </a:rPr>
              <a:t> </a:t>
            </a:r>
          </a:p>
          <a:p>
            <a:r>
              <a:rPr lang="en-US" dirty="0">
                <a:effectLst/>
              </a:rPr>
              <a:t>Benevolent Dictator For Life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220px-Guido_van_Rossum_OSCON_200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54865" y="223856"/>
            <a:ext cx="3500790" cy="497984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9066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808" y="2353159"/>
            <a:ext cx="9905998" cy="1905000"/>
          </a:xfrm>
        </p:spPr>
        <p:txBody>
          <a:bodyPr/>
          <a:lstStyle/>
          <a:p>
            <a:pPr algn="ctr"/>
            <a:r>
              <a:rPr lang="en-US" dirty="0" smtClean="0"/>
              <a:t>Thanks for your attention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32679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4226" y="1142275"/>
            <a:ext cx="6122353" cy="46451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1835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28955" y="1250618"/>
            <a:ext cx="6761338" cy="438672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2511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Century Schoolbook" charset="0"/>
                <a:cs typeface="Century Schoolbook" charset="0"/>
              </a:rPr>
              <a:t>Where is using python?!</a:t>
            </a:r>
            <a:endParaRPr lang="en-US" dirty="0">
              <a:ea typeface="Century Schoolbook" charset="0"/>
              <a:cs typeface="Century Schoolboo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Google App Engine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United Space Alliance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Industrial Light and </a:t>
            </a:r>
            <a:r>
              <a:rPr lang="en-US" dirty="0" smtClean="0">
                <a:effectLst/>
              </a:rPr>
              <a:t>Magic</a:t>
            </a:r>
            <a:r>
              <a:rPr lang="en-US" dirty="0">
                <a:effectLst/>
              </a:rPr>
              <a:t> </a:t>
            </a:r>
            <a:r>
              <a:rPr lang="en-US" dirty="0" smtClean="0">
                <a:effectLst/>
              </a:rPr>
              <a:t>(ilm)</a:t>
            </a:r>
          </a:p>
          <a:p>
            <a:pPr>
              <a:buFont typeface="Courier New" charset="0"/>
              <a:buChar char="o"/>
            </a:pPr>
            <a:r>
              <a:rPr lang="en-US" smtClean="0">
                <a:effectLst/>
              </a:rPr>
              <a:t>philips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9281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Century Schoolbook" charset="0"/>
                <a:ea typeface="Century Schoolbook" charset="0"/>
                <a:cs typeface="Century Schoolbook" charset="0"/>
              </a:rPr>
              <a:t>The </a:t>
            </a:r>
            <a:r>
              <a:rPr lang="en-US" sz="2400" b="1" dirty="0">
                <a:ea typeface="Century Schoolbook" charset="0"/>
                <a:cs typeface="Century Schoolbook" charset="0"/>
              </a:rPr>
              <a:t>whole</a:t>
            </a:r>
            <a:r>
              <a:rPr lang="en-US" sz="2400" b="1" dirty="0">
                <a:latin typeface="Century Schoolbook" charset="0"/>
                <a:ea typeface="Century Schoolbook" charset="0"/>
                <a:cs typeface="Century Schoolbook" charset="0"/>
              </a:rPr>
              <a:t> or part of their programs written in </a:t>
            </a:r>
            <a:r>
              <a:rPr lang="en-US" sz="2400" b="1" dirty="0" smtClean="0">
                <a:latin typeface="Century Schoolbook" charset="0"/>
                <a:ea typeface="Century Schoolbook" charset="0"/>
                <a:cs typeface="Century Schoolbook" charset="0"/>
              </a:rPr>
              <a:t>Python: </a:t>
            </a:r>
            <a:endParaRPr lang="en-US" sz="2400" b="1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BitTorrent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Blender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Chandler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Mailman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 err="1">
                <a:effectLst/>
              </a:rPr>
              <a:t>Kombilo</a:t>
            </a:r>
            <a:r>
              <a:rPr lang="en-US" dirty="0">
                <a:effectLst/>
              </a:rPr>
              <a:t>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 err="1">
                <a:effectLst/>
              </a:rPr>
              <a:t>MoinMoin</a:t>
            </a:r>
            <a:r>
              <a:rPr lang="en-US" dirty="0">
                <a:effectLst/>
              </a:rPr>
              <a:t>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 err="1">
                <a:effectLst/>
              </a:rPr>
              <a:t>Plone</a:t>
            </a:r>
            <a:r>
              <a:rPr lang="en-US" dirty="0">
                <a:effectLst/>
              </a:rPr>
              <a:t>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Portage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 err="1">
                <a:effectLst/>
              </a:rPr>
              <a:t>zope</a:t>
            </a:r>
            <a:r>
              <a:rPr lang="en-US" dirty="0">
                <a:effectLst/>
              </a:rPr>
              <a:t>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SPE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Yum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 err="1">
                <a:effectLst/>
              </a:rPr>
              <a:t>Abaqus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0315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US" dirty="0"/>
              <a:t>Features of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charset="0"/>
              <a:buChar char="o"/>
            </a:pPr>
            <a:r>
              <a:rPr lang="en-US" dirty="0" smtClean="0"/>
              <a:t>Object-Oriented</a:t>
            </a:r>
            <a:endParaRPr lang="ar-SA" dirty="0" smtClean="0"/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Free and Open Source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>
                <a:effectLst/>
              </a:rPr>
              <a:t>Portable </a:t>
            </a:r>
            <a:endParaRPr lang="en-US" dirty="0" smtClean="0">
              <a:effectLst/>
            </a:endParaRPr>
          </a:p>
          <a:p>
            <a:pPr>
              <a:buFont typeface="Courier New" charset="0"/>
              <a:buChar char="o"/>
            </a:pPr>
            <a:r>
              <a:rPr lang="en-US" dirty="0" smtClean="0"/>
              <a:t>Integration </a:t>
            </a:r>
            <a:r>
              <a:rPr lang="en-US" dirty="0"/>
              <a:t>and </a:t>
            </a:r>
            <a:r>
              <a:rPr lang="en-US" dirty="0" smtClean="0"/>
              <a:t>development</a:t>
            </a:r>
            <a:endParaRPr lang="ar-SA" dirty="0" smtClean="0"/>
          </a:p>
          <a:p>
            <a:pPr>
              <a:buFont typeface="Courier New" charset="0"/>
              <a:buChar char="o"/>
            </a:pPr>
            <a:r>
              <a:rPr lang="en-US" dirty="0" smtClean="0"/>
              <a:t>Powerful</a:t>
            </a:r>
          </a:p>
          <a:p>
            <a:pPr>
              <a:buFont typeface="Courier New" charset="0"/>
              <a:buChar char="o"/>
            </a:pPr>
            <a:endParaRPr lang="ar-SA" dirty="0" smtClean="0"/>
          </a:p>
          <a:p>
            <a:pPr>
              <a:buFont typeface="Courier New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099195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25181"/>
          </a:xfrm>
        </p:spPr>
        <p:txBody>
          <a:bodyPr/>
          <a:lstStyle/>
          <a:p>
            <a:r>
              <a:rPr lang="en-US" dirty="0"/>
              <a:t>Features of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34921"/>
            <a:ext cx="9905998" cy="3556279"/>
          </a:xfrm>
        </p:spPr>
        <p:txBody>
          <a:bodyPr/>
          <a:lstStyle/>
          <a:p>
            <a:pPr>
              <a:buFont typeface="Courier New" charset="0"/>
              <a:buChar char="o"/>
            </a:pPr>
            <a:r>
              <a:rPr lang="en-US" dirty="0"/>
              <a:t>Ease of learning and use</a:t>
            </a:r>
            <a:endParaRPr lang="en-US" dirty="0" smtClean="0"/>
          </a:p>
          <a:p>
            <a: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None/>
            </a:pPr>
            <a:r>
              <a:rPr lang="en-US" dirty="0" smtClean="0"/>
              <a:t>Hello word in "c" compare to "python":</a:t>
            </a:r>
          </a:p>
          <a:p>
            <a: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None/>
            </a:pPr>
            <a:r>
              <a:rPr lang="en-US" dirty="0" smtClean="0"/>
              <a:t>"c":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int main()</a:t>
            </a:r>
            <a:br>
              <a:rPr lang="en-US" dirty="0">
                <a:effectLst/>
              </a:rPr>
            </a:br>
            <a:r>
              <a:rPr lang="en-US" dirty="0" smtClean="0">
                <a:effectLst/>
              </a:rPr>
              <a:t>{printf</a:t>
            </a:r>
            <a:r>
              <a:rPr lang="en-US" dirty="0">
                <a:effectLst/>
              </a:rPr>
              <a:t>("Hello World ");</a:t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return 0</a:t>
            </a:r>
            <a:r>
              <a:rPr lang="en-US" dirty="0" smtClean="0">
                <a:effectLst/>
              </a:rPr>
              <a:t>;}</a:t>
            </a: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 smtClean="0">
                <a:effectLst/>
              </a:rPr>
              <a:t> </a:t>
            </a:r>
            <a:r>
              <a:rPr lang="en-US" dirty="0" smtClean="0"/>
              <a:t>"python":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print "Hello World !!"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7205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effectLst/>
                <a:ea typeface="Century Schoolbook" charset="0"/>
                <a:cs typeface="Century Schoolbook" charset="0"/>
              </a:rPr>
              <a:t>There are two ways to use the Python interpreter: immediate mode and script mode</a:t>
            </a:r>
            <a:r>
              <a:rPr lang="en-US" sz="2400" dirty="0" smtClean="0">
                <a:effectLst/>
                <a:ea typeface="Century Schoolbook" charset="0"/>
                <a:cs typeface="Century Schoolbook" charset="0"/>
              </a:rPr>
              <a:t>.</a:t>
            </a:r>
            <a:endParaRPr lang="en-US" sz="2400" dirty="0">
              <a:ea typeface="Century Schoolbook" charset="0"/>
              <a:cs typeface="Century Schoolboo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609601"/>
            <a:ext cx="9905998" cy="5181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Immediate mode: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8492" y="3435777"/>
            <a:ext cx="6954944" cy="235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06702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Mesh_16x9</Template>
  <TotalTime>886</TotalTime>
  <Words>408</Words>
  <Application>Microsoft Office PowerPoint</Application>
  <PresentationFormat>Custom</PresentationFormat>
  <Paragraphs>103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Mesh</vt:lpstr>
      <vt:lpstr>Python        Ahmad akhavan</vt:lpstr>
      <vt:lpstr>Slide 2</vt:lpstr>
      <vt:lpstr>Slide 3</vt:lpstr>
      <vt:lpstr>Slide 4</vt:lpstr>
      <vt:lpstr>Where is using python?!</vt:lpstr>
      <vt:lpstr>The whole or part of their programs written in Python: </vt:lpstr>
      <vt:lpstr>Features of Python</vt:lpstr>
      <vt:lpstr>Features of Python</vt:lpstr>
      <vt:lpstr>There are two ways to use the Python interpreter: immediate mode and script mode.</vt:lpstr>
      <vt:lpstr>Script mode: </vt:lpstr>
      <vt:lpstr>Python Identifiers: </vt:lpstr>
      <vt:lpstr>Reserved Words: </vt:lpstr>
      <vt:lpstr>Lines and Indentation: </vt:lpstr>
      <vt:lpstr>Quotation in Python:</vt:lpstr>
      <vt:lpstr>Comments in Python:</vt:lpstr>
      <vt:lpstr>Standard Data Types: </vt:lpstr>
      <vt:lpstr>Types of errors</vt:lpstr>
      <vt:lpstr>Types of errors</vt:lpstr>
      <vt:lpstr>More learning:</vt:lpstr>
      <vt:lpstr>Thanks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shadi.izdp@gmail.com</dc:creator>
  <cp:lastModifiedBy>rozhansystem</cp:lastModifiedBy>
  <cp:revision>102</cp:revision>
  <dcterms:created xsi:type="dcterms:W3CDTF">2015-10-26T16:05:07Z</dcterms:created>
  <dcterms:modified xsi:type="dcterms:W3CDTF">2015-10-27T09:07:28Z</dcterms:modified>
</cp:coreProperties>
</file>